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86" r:id="rId8"/>
    <p:sldId id="287" r:id="rId9"/>
    <p:sldId id="295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6" r:id="rId25"/>
    <p:sldId id="305" r:id="rId26"/>
    <p:sldId id="304" r:id="rId27"/>
    <p:sldId id="307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19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pPr/>
              <a:t>4/9/2024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xmlns="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xmlns="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306" y="2780808"/>
            <a:ext cx="10266745" cy="129638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sr-Cyrl-BA" sz="2400" spc="300" dirty="0"/>
              <a:t>ПРАВИЛНИК О УСЛОВИМА И НАЧИНУ</a:t>
            </a:r>
            <a:br>
              <a:rPr lang="sr-Cyrl-BA" sz="2400" spc="300" dirty="0"/>
            </a:br>
            <a:r>
              <a:rPr lang="sr-Cyrl-BA" sz="2400" spc="300" dirty="0"/>
              <a:t>ОСТВАРИВАЊА НОВЧАНИХ ПОДСТИЦАЈА ЗА РАЗВОЈ ПОЉОПРИВРЕДЕ И СЕЛА ЗА 2024. ГОДИНУ</a:t>
            </a:r>
            <a:endParaRPr lang="en-US" sz="2400" spc="300" dirty="0"/>
          </a:p>
        </p:txBody>
      </p:sp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xmlns="" id="{312701F8-BE6F-47EB-9026-D96538C8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50" y="275877"/>
            <a:ext cx="2279058" cy="22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11214100" cy="867930"/>
          </a:xfrm>
        </p:spPr>
        <p:txBody>
          <a:bodyPr/>
          <a:lstStyle/>
          <a:p>
            <a:r>
              <a:rPr lang="sr-Cyrl-BA" sz="2800" dirty="0"/>
              <a:t>Члан 29.</a:t>
            </a:r>
            <a:br>
              <a:rPr lang="sr-Cyrl-BA" sz="2800" dirty="0"/>
            </a:br>
            <a:r>
              <a:rPr lang="sr-Cyrl-BA" sz="2800" dirty="0"/>
              <a:t>Подстицај за производњу меркантилне пшенице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963840"/>
              </p:ext>
            </p:extLst>
          </p:nvPr>
        </p:nvGraphicFramePr>
        <p:xfrm>
          <a:off x="544610" y="2614374"/>
          <a:ext cx="8305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9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2316858829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23851943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Мин. површина (</a:t>
                      </a:r>
                      <a:r>
                        <a:rPr lang="en-US" dirty="0"/>
                        <a:t>ha</a:t>
                      </a:r>
                      <a:r>
                        <a:rPr lang="sr-Cyrl-BA" dirty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Сјетвена норма</a:t>
                      </a:r>
                    </a:p>
                    <a:p>
                      <a:pPr algn="ctr"/>
                      <a:r>
                        <a:rPr lang="sr-Cyrl-BA" dirty="0"/>
                        <a:t>(</a:t>
                      </a:r>
                      <a:r>
                        <a:rPr lang="en-US" dirty="0"/>
                        <a:t>kg</a:t>
                      </a:r>
                      <a:r>
                        <a:rPr lang="sr-Latn-BA" dirty="0"/>
                        <a:t>/ha)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Подстицај (КМ/</a:t>
                      </a:r>
                      <a:r>
                        <a:rPr lang="en-US" dirty="0"/>
                        <a:t>h</a:t>
                      </a:r>
                      <a:r>
                        <a:rPr lang="sr-Cyrl-BA" dirty="0"/>
                        <a:t>а)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Пшеница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200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633578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приложити малопродајни фискални рачун и потписану и овјерену фактуру.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31. март.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7819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11214100" cy="867930"/>
          </a:xfrm>
        </p:spPr>
        <p:txBody>
          <a:bodyPr/>
          <a:lstStyle/>
          <a:p>
            <a:r>
              <a:rPr lang="sr-Cyrl-BA" sz="2800" dirty="0"/>
              <a:t>Члан 30.</a:t>
            </a:r>
            <a:br>
              <a:rPr lang="sr-Cyrl-BA" sz="2800" dirty="0"/>
            </a:br>
            <a:r>
              <a:rPr lang="sr-Cyrl-BA" sz="2800" dirty="0"/>
              <a:t>Подстицај за производњу уљане репице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445979"/>
              </p:ext>
            </p:extLst>
          </p:nvPr>
        </p:nvGraphicFramePr>
        <p:xfrm>
          <a:off x="544610" y="2614374"/>
          <a:ext cx="8305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9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2316858829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23851943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Мин. површина (</a:t>
                      </a:r>
                      <a:r>
                        <a:rPr lang="en-US" dirty="0"/>
                        <a:t>ha</a:t>
                      </a:r>
                      <a:r>
                        <a:rPr lang="sr-Cyrl-BA" dirty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Сјетвена норма</a:t>
                      </a:r>
                    </a:p>
                    <a:p>
                      <a:pPr algn="ctr"/>
                      <a:r>
                        <a:rPr lang="sr-Cyrl-BA" dirty="0"/>
                        <a:t>(сјемена</a:t>
                      </a:r>
                      <a:r>
                        <a:rPr lang="sr-Latn-BA" dirty="0"/>
                        <a:t>/ha)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Подстицај (КМ/</a:t>
                      </a:r>
                      <a:r>
                        <a:rPr lang="en-US" dirty="0"/>
                        <a:t>h</a:t>
                      </a:r>
                      <a:r>
                        <a:rPr lang="sr-Cyrl-BA" dirty="0"/>
                        <a:t>а)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Уљана репица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</a:t>
                      </a:r>
                      <a:r>
                        <a:rPr lang="en-US" dirty="0"/>
                        <a:t>4</a:t>
                      </a:r>
                      <a:r>
                        <a:rPr lang="sr-Cyrl-BA" dirty="0"/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633578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приложити малопродајни фискални рачун</a:t>
            </a:r>
            <a:r>
              <a:rPr lang="en-US" sz="2000" dirty="0"/>
              <a:t>, </a:t>
            </a:r>
            <a:r>
              <a:rPr lang="sr-Cyrl-BA" sz="2000" dirty="0"/>
              <a:t>потписану и овјерену фактуру</a:t>
            </a:r>
            <a:r>
              <a:rPr lang="en-US" sz="2000" dirty="0"/>
              <a:t> </a:t>
            </a:r>
            <a:r>
              <a:rPr lang="sr-Cyrl-RS" sz="2000" dirty="0"/>
              <a:t>и извод.</a:t>
            </a:r>
            <a:endParaRPr lang="sr-Cyrl-BA" sz="2000" dirty="0"/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31. март.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1056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8361620" cy="1255728"/>
          </a:xfrm>
        </p:spPr>
        <p:txBody>
          <a:bodyPr/>
          <a:lstStyle/>
          <a:p>
            <a:r>
              <a:rPr lang="sr-Cyrl-BA" sz="2800" dirty="0"/>
              <a:t>Члан 31.</a:t>
            </a:r>
            <a:br>
              <a:rPr lang="sr-Cyrl-BA" sz="2800" dirty="0"/>
            </a:br>
            <a:r>
              <a:rPr lang="sr-Cyrl-BA" sz="2800" dirty="0"/>
              <a:t>Подстицај за производњу меркантилне без ГМО соје и сунцокрета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972078"/>
              </p:ext>
            </p:extLst>
          </p:nvPr>
        </p:nvGraphicFramePr>
        <p:xfrm>
          <a:off x="544610" y="2468880"/>
          <a:ext cx="830596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9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2316858829"/>
                    </a:ext>
                  </a:extLst>
                </a:gridCol>
                <a:gridCol w="2076490">
                  <a:extLst>
                    <a:ext uri="{9D8B030D-6E8A-4147-A177-3AD203B41FA5}">
                      <a16:colId xmlns:a16="http://schemas.microsoft.com/office/drawing/2014/main" xmlns="" val="23851943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Мин. површина (</a:t>
                      </a:r>
                      <a:r>
                        <a:rPr lang="en-US" dirty="0"/>
                        <a:t>ha</a:t>
                      </a:r>
                      <a:r>
                        <a:rPr lang="sr-Cyrl-BA" dirty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Сјетвена норма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Подстицај (КМ/</a:t>
                      </a:r>
                      <a:r>
                        <a:rPr lang="en-US" dirty="0"/>
                        <a:t>h</a:t>
                      </a:r>
                      <a:r>
                        <a:rPr lang="sr-Cyrl-BA" dirty="0"/>
                        <a:t>а)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Соја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100 </a:t>
                      </a:r>
                      <a:r>
                        <a:rPr lang="en-US" dirty="0"/>
                        <a:t>(kg</a:t>
                      </a:r>
                      <a:r>
                        <a:rPr lang="sr-Latn-BA" dirty="0"/>
                        <a:t>/ha)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33090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Сунцокрет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50.000 (сјемена</a:t>
                      </a:r>
                      <a:r>
                        <a:rPr lang="sr-Latn-BA" dirty="0"/>
                        <a:t>/ha)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633578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приложити малопродајни фискални рачун, потписану и овјерену фактуру и извод.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30. јун.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2902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8361620" cy="1255728"/>
          </a:xfrm>
        </p:spPr>
        <p:txBody>
          <a:bodyPr/>
          <a:lstStyle/>
          <a:p>
            <a:r>
              <a:rPr lang="sr-Cyrl-BA" sz="2800" dirty="0"/>
              <a:t>Члан 3</a:t>
            </a:r>
            <a:r>
              <a:rPr lang="en-US" sz="2800" dirty="0"/>
              <a:t>2</a:t>
            </a:r>
            <a:r>
              <a:rPr lang="sr-Cyrl-BA" sz="2800" dirty="0"/>
              <a:t>.</a:t>
            </a:r>
            <a:br>
              <a:rPr lang="sr-Cyrl-BA" sz="2800" dirty="0"/>
            </a:br>
            <a:r>
              <a:rPr lang="sr-Cyrl-BA" sz="2800" dirty="0"/>
              <a:t>Подстицајна средства за регресирање дизел- горива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2996"/>
            <a:ext cx="8305961" cy="65738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Минимална површина 1 </a:t>
            </a:r>
            <a:r>
              <a:rPr lang="en-US" sz="2000" dirty="0"/>
              <a:t>ha.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100 l/ha, 0,80 KM/l.</a:t>
            </a:r>
            <a:endParaRPr lang="sr-Cyrl-BA" sz="2000" dirty="0"/>
          </a:p>
          <a:p>
            <a:pPr algn="just">
              <a:spcAft>
                <a:spcPts val="1200"/>
              </a:spcAft>
            </a:pPr>
            <a:r>
              <a:rPr lang="sr-Cyrl-BA" sz="2000" dirty="0"/>
              <a:t>Агенција свим надлежним административним службама градова и општина у РС, као и свим овлаштеним дистрибутерима доставља електронске спискове свих потенцијалних корисника регресираног дизел-горива. 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за преузимање 15. новембар.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2396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8361620" cy="1255728"/>
          </a:xfrm>
        </p:spPr>
        <p:txBody>
          <a:bodyPr/>
          <a:lstStyle/>
          <a:p>
            <a:r>
              <a:rPr lang="sr-Cyrl-BA" sz="2800" dirty="0"/>
              <a:t>Члан 33.</a:t>
            </a:r>
            <a:br>
              <a:rPr lang="sr-Cyrl-BA" sz="2800" dirty="0"/>
            </a:br>
            <a:r>
              <a:rPr lang="sr-Cyrl-BA" sz="2800" dirty="0"/>
              <a:t>Подстицај за произведену и продату хељду, ароматично и љековито биље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500587"/>
              </p:ext>
            </p:extLst>
          </p:nvPr>
        </p:nvGraphicFramePr>
        <p:xfrm>
          <a:off x="544610" y="2165100"/>
          <a:ext cx="82503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0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2750100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2750100">
                  <a:extLst>
                    <a:ext uri="{9D8B030D-6E8A-4147-A177-3AD203B41FA5}">
                      <a16:colId xmlns:a16="http://schemas.microsoft.com/office/drawing/2014/main" xmlns="" val="23851943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Мин. површина (</a:t>
                      </a:r>
                      <a:r>
                        <a:rPr lang="en-US" dirty="0"/>
                        <a:t>ha</a:t>
                      </a:r>
                      <a:r>
                        <a:rPr lang="sr-Cyrl-BA" dirty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Подстицај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Хељда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30% од утврђене референтне цијене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33090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Ароматично и љековито биље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30% од утврђене референтне цијене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49" y="4282513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приложити:</a:t>
            </a:r>
          </a:p>
          <a:p>
            <a:pPr marL="6858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sr-Cyrl-BA" sz="2000" dirty="0"/>
              <a:t>за пословне субјекте: малопродајни фискални рачун и потписану и овјерену фактуру.</a:t>
            </a:r>
          </a:p>
          <a:p>
            <a:pPr marL="6858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sr-Cyrl-BA" sz="2000" dirty="0"/>
              <a:t>за физичка лица: откупни блок и робно-аналитичка картица.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30. новембар.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062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11214100" cy="867930"/>
          </a:xfrm>
        </p:spPr>
        <p:txBody>
          <a:bodyPr/>
          <a:lstStyle/>
          <a:p>
            <a:r>
              <a:rPr lang="sr-Cyrl-BA" sz="2800" dirty="0"/>
              <a:t>Члан 34.</a:t>
            </a:r>
            <a:br>
              <a:rPr lang="sr-Cyrl-BA" sz="2800" dirty="0"/>
            </a:br>
            <a:r>
              <a:rPr lang="sr-Cyrl-BA" sz="2800" dirty="0"/>
              <a:t>Премија за производњу дувана у листу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199946"/>
              </p:ext>
            </p:extLst>
          </p:nvPr>
        </p:nvGraphicFramePr>
        <p:xfrm>
          <a:off x="544609" y="2614374"/>
          <a:ext cx="84687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92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2822920">
                  <a:extLst>
                    <a:ext uri="{9D8B030D-6E8A-4147-A177-3AD203B41FA5}">
                      <a16:colId xmlns:a16="http://schemas.microsoft.com/office/drawing/2014/main" xmlns="" val="2316858829"/>
                    </a:ext>
                  </a:extLst>
                </a:gridCol>
                <a:gridCol w="2822920">
                  <a:extLst>
                    <a:ext uri="{9D8B030D-6E8A-4147-A177-3AD203B41FA5}">
                      <a16:colId xmlns:a16="http://schemas.microsoft.com/office/drawing/2014/main" xmlns="" val="23851943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Просјечан принос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Подстицај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Дуван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највише 3 </a:t>
                      </a:r>
                      <a:r>
                        <a:rPr lang="en-US" dirty="0"/>
                        <a:t>t</a:t>
                      </a:r>
                      <a:r>
                        <a:rPr lang="sr-Latn-BA" dirty="0"/>
                        <a:t>/ha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30% од утврђене референтне цијене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633578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приложити обрачун премије, рачун за набављено декларисано сјеме или расад, откупни блок и робно-аналитичку картицу произвођача.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30. новембар.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279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8361620" cy="1255728"/>
          </a:xfrm>
        </p:spPr>
        <p:txBody>
          <a:bodyPr/>
          <a:lstStyle/>
          <a:p>
            <a:r>
              <a:rPr lang="sr-Cyrl-BA" sz="2800" dirty="0"/>
              <a:t>Члан 35.</a:t>
            </a:r>
            <a:br>
              <a:rPr lang="sr-Cyrl-BA" sz="2800" dirty="0"/>
            </a:br>
            <a:r>
              <a:rPr lang="sr-Cyrl-BA" sz="2800" dirty="0"/>
              <a:t>Премија за органску биљну производњу и производњу у периоду конверзије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580727"/>
              </p:ext>
            </p:extLst>
          </p:nvPr>
        </p:nvGraphicFramePr>
        <p:xfrm>
          <a:off x="600270" y="2088148"/>
          <a:ext cx="82503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10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2750100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2750100">
                  <a:extLst>
                    <a:ext uri="{9D8B030D-6E8A-4147-A177-3AD203B41FA5}">
                      <a16:colId xmlns:a16="http://schemas.microsoft.com/office/drawing/2014/main" xmlns="" val="23851943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Мин. површина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Премија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sr-Cyrl-BA" dirty="0"/>
                        <a:t>Воћарске и повртарске културе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0,1 </a:t>
                      </a:r>
                      <a:r>
                        <a:rPr lang="en-US" dirty="0"/>
                        <a:t>ha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700 КМ/</a:t>
                      </a:r>
                      <a:r>
                        <a:rPr lang="en-US" dirty="0"/>
                        <a:t>h</a:t>
                      </a:r>
                      <a:r>
                        <a:rPr lang="sr-Cyrl-BA" dirty="0"/>
                        <a:t>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33090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sr-Cyrl-BA" dirty="0"/>
                        <a:t>Културе у заштићеном простору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100 м</a:t>
                      </a:r>
                      <a:r>
                        <a:rPr lang="sr-Cyrl-BA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/>
                        <a:t>до 300 КМ на 100 м</a:t>
                      </a:r>
                      <a:r>
                        <a:rPr lang="sr-Cyrl-BA" baseline="30000" dirty="0"/>
                        <a:t>2</a:t>
                      </a:r>
                      <a:endParaRPr lang="sr-Cyrl-B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75075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sr-Cyrl-BA" dirty="0"/>
                        <a:t>Ратарске културе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</a:t>
                      </a:r>
                      <a:r>
                        <a:rPr lang="en-US" dirty="0"/>
                        <a:t>25 ha</a:t>
                      </a:r>
                      <a:endParaRPr lang="sr-Cyrl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600 КМ/</a:t>
                      </a:r>
                      <a:r>
                        <a:rPr lang="en-US" dirty="0"/>
                        <a:t>h</a:t>
                      </a:r>
                      <a:r>
                        <a:rPr lang="sr-Cyrl-BA" dirty="0"/>
                        <a:t>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811378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приложити записник овлашћене контролне организације о заснованим површинама у систему органске биљне производње, копија цертификата издатог од стране овлашћене контролне организације.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31. октобар.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227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6" y="4422086"/>
            <a:ext cx="8474704" cy="85905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Подршка руралном развоју</a:t>
            </a:r>
            <a:endParaRPr lang="en-US" dirty="0"/>
          </a:p>
        </p:txBody>
      </p:sp>
      <p:pic>
        <p:nvPicPr>
          <p:cNvPr id="6" name="Picture 2" descr="CDN media">
            <a:extLst>
              <a:ext uri="{FF2B5EF4-FFF2-40B4-BE49-F238E27FC236}">
                <a16:creationId xmlns:a16="http://schemas.microsoft.com/office/drawing/2014/main" xmlns="" id="{02F8FB8A-58E6-40DC-93EC-C4347ED8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0435" y="2629162"/>
            <a:ext cx="1792924" cy="1792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EAA3C55-F88D-4AC2-BA23-20B8A6D24DD3}"/>
              </a:ext>
            </a:extLst>
          </p:cNvPr>
          <p:cNvSpPr txBox="1">
            <a:spLocks/>
          </p:cNvSpPr>
          <p:nvPr/>
        </p:nvSpPr>
        <p:spPr>
          <a:xfrm>
            <a:off x="840746" y="2194822"/>
            <a:ext cx="8107141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Министарство пољопривреде, шумарства и водопривреде</a:t>
            </a:r>
          </a:p>
          <a:p>
            <a:pPr>
              <a:spcAft>
                <a:spcPts val="600"/>
              </a:spcAft>
            </a:pPr>
            <a:r>
              <a:rPr lang="ru-RU" dirty="0"/>
              <a:t>Ресор за пружане стручних услуга у пољопривреди</a:t>
            </a:r>
          </a:p>
        </p:txBody>
      </p:sp>
    </p:spTree>
    <p:extLst>
      <p:ext uri="{BB962C8B-B14F-4D97-AF65-F5344CB8AC3E}">
        <p14:creationId xmlns:p14="http://schemas.microsoft.com/office/powerpoint/2010/main" xmlns="" val="31651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643527"/>
          </a:xfrm>
        </p:spPr>
        <p:txBody>
          <a:bodyPr/>
          <a:lstStyle/>
          <a:p>
            <a:r>
              <a:rPr lang="sr-Cyrl-BA" sz="2800" dirty="0"/>
              <a:t>Члан 41.</a:t>
            </a:r>
            <a:br>
              <a:rPr lang="sr-Cyrl-BA" sz="2800" dirty="0"/>
            </a:br>
            <a:r>
              <a:rPr lang="sr-Cyrl-BA" sz="2800" dirty="0"/>
              <a:t>Подршка самозапошљавању инжењера пољопривреде</a:t>
            </a:r>
            <a:r>
              <a:rPr lang="en-US" sz="2800" dirty="0"/>
              <a:t>,</a:t>
            </a:r>
            <a:r>
              <a:rPr lang="sr-Cyrl-BA" sz="2800" dirty="0"/>
              <a:t> инжењера прехрамбене технологије и др ветеринарске медицине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" y="2009842"/>
            <a:ext cx="11010900" cy="409324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-Cyrl-BA" dirty="0"/>
              <a:t>Право на подстицајна средства имају незапослени инжењери до 40 година старости, а који су носиоци </a:t>
            </a:r>
            <a:r>
              <a:rPr lang="sr-Cyrl-BA" dirty="0" err="1"/>
              <a:t>некомерционалног</a:t>
            </a:r>
            <a:r>
              <a:rPr lang="sr-Cyrl-BA" dirty="0"/>
              <a:t> пољопривредног газдинства и баве се пољопривредном производњом или прерадом пољопривредних производа на газдинству са пребивалиштем у сеоском подручју.</a:t>
            </a:r>
          </a:p>
          <a:p>
            <a:pPr algn="just">
              <a:spcAft>
                <a:spcPts val="600"/>
              </a:spcAft>
            </a:pPr>
            <a:r>
              <a:rPr lang="sr-Cyrl-BA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извод из матичне књиге рођених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увјерење о пребивалишту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копија дипломе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доказ о власништву над земљиштем или уговор о коришћењу земљишта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пословни план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предрачун за набавку средстава, потребног материјала и опреме.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овјерена изјава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dirty="0"/>
              <a:t>потврда да се корисник води у евиденцији Завода за запошљавање РС. </a:t>
            </a:r>
          </a:p>
          <a:p>
            <a:pPr algn="just">
              <a:spcAft>
                <a:spcPts val="600"/>
              </a:spcAft>
            </a:pPr>
            <a:r>
              <a:rPr lang="sr-Cyrl-BA" dirty="0"/>
              <a:t>Подстицајна средства у износу до 40.000 КМ.</a:t>
            </a:r>
          </a:p>
          <a:p>
            <a:pPr algn="just">
              <a:spcAft>
                <a:spcPts val="0"/>
              </a:spcAft>
            </a:pPr>
            <a:r>
              <a:rPr lang="sr-Cyrl-BA" dirty="0"/>
              <a:t>Рок 31. мај.</a:t>
            </a:r>
            <a:endParaRPr lang="en-US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81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255728"/>
          </a:xfrm>
        </p:spPr>
        <p:txBody>
          <a:bodyPr/>
          <a:lstStyle/>
          <a:p>
            <a:r>
              <a:rPr lang="sr-Cyrl-BA" sz="2800" dirty="0"/>
              <a:t>Члан 42.</a:t>
            </a:r>
            <a:br>
              <a:rPr lang="sr-Cyrl-BA" sz="2800" dirty="0"/>
            </a:br>
            <a:r>
              <a:rPr lang="sr-Cyrl-BA" sz="2800" dirty="0"/>
              <a:t>Подстицајна средства за развој пословних активности удружења жена у руралном подручју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764" y="2287424"/>
            <a:ext cx="8372929" cy="409324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-Cyrl-BA" sz="2000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копија рјешења о регистрацији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биланс стања и успјеха за претходну/текућу годину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пословни план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рачун или предрачун за набавку средстава, потребног материјала и опреме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овјерена изјава</a:t>
            </a:r>
          </a:p>
          <a:p>
            <a:pPr algn="just">
              <a:spcAft>
                <a:spcPts val="0"/>
              </a:spcAft>
            </a:pPr>
            <a:r>
              <a:rPr lang="sr-Cyrl-BA" sz="2000" dirty="0"/>
              <a:t>Подстицајна средства утврђују се у износу до 50% од висине инвестираних средстава.</a:t>
            </a:r>
          </a:p>
          <a:p>
            <a:pPr algn="just">
              <a:spcAft>
                <a:spcPts val="0"/>
              </a:spcAft>
            </a:pPr>
            <a:r>
              <a:rPr lang="sr-Cyrl-BA" sz="2000" dirty="0"/>
              <a:t>Рок 30. јун.</a:t>
            </a:r>
          </a:p>
          <a:p>
            <a:pPr algn="just">
              <a:spcAft>
                <a:spcPts val="0"/>
              </a:spcAft>
            </a:pPr>
            <a:endParaRPr lang="sr-Cyrl-BA" sz="20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0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6" y="3993544"/>
            <a:ext cx="7781544" cy="859055"/>
          </a:xfrm>
        </p:spPr>
        <p:txBody>
          <a:bodyPr/>
          <a:lstStyle/>
          <a:p>
            <a:r>
              <a:rPr lang="sr-Cyrl-BA" dirty="0"/>
              <a:t>Право на подстицај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746" y="4852599"/>
            <a:ext cx="6803136" cy="365760"/>
          </a:xfrm>
        </p:spPr>
        <p:txBody>
          <a:bodyPr/>
          <a:lstStyle/>
          <a:p>
            <a:r>
              <a:rPr lang="sr-Cyrl-BA" dirty="0"/>
              <a:t>Општи услови </a:t>
            </a:r>
            <a:endParaRPr lang="en-US" dirty="0"/>
          </a:p>
        </p:txBody>
      </p:sp>
      <p:pic>
        <p:nvPicPr>
          <p:cNvPr id="6" name="Picture 2" descr="CDN media">
            <a:extLst>
              <a:ext uri="{FF2B5EF4-FFF2-40B4-BE49-F238E27FC236}">
                <a16:creationId xmlns:a16="http://schemas.microsoft.com/office/drawing/2014/main" xmlns="" id="{02F8FB8A-58E6-40DC-93EC-C4347ED8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0435" y="2629162"/>
            <a:ext cx="1792924" cy="1792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EAA3C55-F88D-4AC2-BA23-20B8A6D24DD3}"/>
              </a:ext>
            </a:extLst>
          </p:cNvPr>
          <p:cNvSpPr txBox="1">
            <a:spLocks/>
          </p:cNvSpPr>
          <p:nvPr/>
        </p:nvSpPr>
        <p:spPr>
          <a:xfrm>
            <a:off x="840746" y="2194822"/>
            <a:ext cx="8107141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Министарство пољопривреде, шумарства и </a:t>
            </a:r>
            <a:r>
              <a:rPr lang="ru-RU" dirty="0" smtClean="0"/>
              <a:t>водопривреде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279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255728"/>
          </a:xfrm>
        </p:spPr>
        <p:txBody>
          <a:bodyPr/>
          <a:lstStyle/>
          <a:p>
            <a:r>
              <a:rPr lang="sr-Cyrl-BA" sz="2800" dirty="0"/>
              <a:t>Члан 43.</a:t>
            </a:r>
            <a:br>
              <a:rPr lang="sr-Cyrl-BA" sz="2800" dirty="0"/>
            </a:br>
            <a:r>
              <a:rPr lang="sr-Cyrl-BA" sz="2800" dirty="0"/>
              <a:t>Подстицајна средства за подршку економском оснаживању жена у руралном подручју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2217956"/>
            <a:ext cx="11010900" cy="494212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-Cyrl-BA" sz="2000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увјерење о пребивалишту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пословни план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предрачун за набавку основних и/или обртних средстава, потребног материјала и опреме.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овјерена изјава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потврда да се корисник води у евиденцији Завода за запошљавање РС.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кућна листа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доказ о стручној спреми</a:t>
            </a:r>
          </a:p>
          <a:p>
            <a:pPr algn="just">
              <a:spcAft>
                <a:spcPts val="0"/>
              </a:spcAft>
            </a:pPr>
            <a:r>
              <a:rPr lang="sr-Cyrl-BA" sz="2000" dirty="0"/>
              <a:t>Подстицајна средства до 10.000 КМ по кориснику.</a:t>
            </a:r>
          </a:p>
          <a:p>
            <a:pPr algn="just">
              <a:spcAft>
                <a:spcPts val="0"/>
              </a:spcAft>
            </a:pPr>
            <a:r>
              <a:rPr lang="sr-Cyrl-BA" sz="2000" dirty="0"/>
              <a:t>Рок 31. мај.</a:t>
            </a:r>
          </a:p>
          <a:p>
            <a:pPr algn="just">
              <a:spcAft>
                <a:spcPts val="0"/>
              </a:spcAft>
            </a:pPr>
            <a:endParaRPr lang="sr-Cyrl-BA" sz="20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7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089529"/>
          </a:xfrm>
        </p:spPr>
        <p:txBody>
          <a:bodyPr/>
          <a:lstStyle/>
          <a:p>
            <a:r>
              <a:rPr lang="sr-Cyrl-BA" sz="2400" dirty="0"/>
              <a:t>Члан 44.</a:t>
            </a:r>
            <a:br>
              <a:rPr lang="sr-Cyrl-BA" sz="2400" dirty="0"/>
            </a:br>
            <a:r>
              <a:rPr lang="sr-Cyrl-BA" sz="2400" dirty="0"/>
              <a:t>Подстицајна средства за развој пословних активности регистрованих пољопривредних задруга у руралном подручју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913147"/>
            <a:ext cx="11010900" cy="494212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-Cyrl-BA" sz="2000" dirty="0"/>
              <a:t>Средства су </a:t>
            </a:r>
            <a:r>
              <a:rPr lang="sr-Cyrl-BA" sz="2000" dirty="0" err="1"/>
              <a:t>намјењена</a:t>
            </a:r>
            <a:r>
              <a:rPr lang="sr-Cyrl-BA" sz="2000" dirty="0"/>
              <a:t> за адаптацију и уређење пословних објеката, набавку основних средстава и опреме, набавку обртних средстава.</a:t>
            </a:r>
          </a:p>
          <a:p>
            <a:pPr algn="just">
              <a:spcAft>
                <a:spcPts val="600"/>
              </a:spcAft>
            </a:pPr>
            <a:r>
              <a:rPr lang="sr-Cyrl-BA" sz="2000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копија рјешења о регистрацији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биланс стања и успјеха за претходну/текућу годину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пословни план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рачун или предрачун за набавку средстава, потребног материјала и опреме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доказ о власништву или закупу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овјерена изјава.</a:t>
            </a:r>
          </a:p>
          <a:p>
            <a:pPr algn="just">
              <a:spcAft>
                <a:spcPts val="0"/>
              </a:spcAft>
            </a:pPr>
            <a:r>
              <a:rPr lang="sr-Cyrl-BA" sz="2000" dirty="0"/>
              <a:t>Подстицајна средства до 50% од висине инвестираних средстава.</a:t>
            </a:r>
          </a:p>
          <a:p>
            <a:pPr algn="just">
              <a:spcAft>
                <a:spcPts val="0"/>
              </a:spcAft>
            </a:pPr>
            <a:r>
              <a:rPr lang="sr-Cyrl-BA" sz="2000" dirty="0"/>
              <a:t>Рок 30. јун.</a:t>
            </a:r>
          </a:p>
          <a:p>
            <a:pPr algn="just">
              <a:spcAft>
                <a:spcPts val="0"/>
              </a:spcAft>
            </a:pPr>
            <a:endParaRPr lang="sr-Cyrl-BA" sz="20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43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255728"/>
          </a:xfrm>
        </p:spPr>
        <p:txBody>
          <a:bodyPr/>
          <a:lstStyle/>
          <a:p>
            <a:r>
              <a:rPr lang="sr-Cyrl-BA" sz="2800" dirty="0"/>
              <a:t>Члан 45.</a:t>
            </a:r>
            <a:br>
              <a:rPr lang="sr-Cyrl-BA" sz="2800" dirty="0"/>
            </a:br>
            <a:r>
              <a:rPr lang="sr-Cyrl-BA" sz="2800" dirty="0"/>
              <a:t>Подстицајна средства за откуп пољопривредних производа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2394839"/>
            <a:ext cx="11010900" cy="494212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-Cyrl-BA" sz="2400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400" dirty="0"/>
              <a:t>копија рјешења о регистрацији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400" dirty="0"/>
              <a:t>биланс стања и успјеха за претходну/текућу годину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400" dirty="0"/>
              <a:t>спецификација корисника са којима је уговорен откуп</a:t>
            </a:r>
          </a:p>
          <a:p>
            <a:pPr marL="457200" algn="just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sr-Cyrl-BA" sz="2400" dirty="0"/>
              <a:t>извјештај о задружној ревизији.</a:t>
            </a:r>
          </a:p>
          <a:p>
            <a:pPr algn="just">
              <a:spcAft>
                <a:spcPts val="0"/>
              </a:spcAft>
            </a:pPr>
            <a:r>
              <a:rPr lang="sr-Cyrl-BA" sz="2400" dirty="0"/>
              <a:t>Подстицајна средства до 10% од вриједности уговорених количина домаћих пољопривредних производа.</a:t>
            </a:r>
          </a:p>
          <a:p>
            <a:pPr algn="just">
              <a:spcAft>
                <a:spcPts val="0"/>
              </a:spcAft>
            </a:pPr>
            <a:r>
              <a:rPr lang="sr-Cyrl-BA" sz="2400" dirty="0"/>
              <a:t>Рок 31. мај.</a:t>
            </a:r>
          </a:p>
          <a:p>
            <a:pPr algn="just">
              <a:spcAft>
                <a:spcPts val="0"/>
              </a:spcAft>
            </a:pPr>
            <a:endParaRPr lang="sr-Cyrl-BA" sz="24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47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089529"/>
          </a:xfrm>
        </p:spPr>
        <p:txBody>
          <a:bodyPr/>
          <a:lstStyle/>
          <a:p>
            <a:r>
              <a:rPr lang="sr-Cyrl-BA" sz="2400" dirty="0"/>
              <a:t>Члан 57.</a:t>
            </a:r>
            <a:br>
              <a:rPr lang="sr-Cyrl-BA" sz="2400" dirty="0"/>
            </a:br>
            <a:r>
              <a:rPr lang="sr-Cyrl-BA" sz="2400" dirty="0"/>
              <a:t>Подстицајна средства за </a:t>
            </a:r>
            <a:r>
              <a:rPr lang="sr-Cyrl-BA" sz="2400" dirty="0" err="1"/>
              <a:t>мелиоративне</a:t>
            </a:r>
            <a:r>
              <a:rPr lang="sr-Cyrl-BA" sz="2400" dirty="0"/>
              <a:t> мјере обогаћивања </a:t>
            </a:r>
            <a:r>
              <a:rPr lang="sr-Cyrl-BA" sz="2400" dirty="0" err="1"/>
              <a:t>флористичког</a:t>
            </a:r>
            <a:r>
              <a:rPr lang="sr-Cyrl-BA" sz="2400" dirty="0"/>
              <a:t> састава травних површина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2413898"/>
            <a:ext cx="11010900" cy="494212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Право остварују корисници путем овлашћеног произвођача сјемена регистрованог у РС.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Уз захтјев се прилаже уговор између пољопривредног удружења или задруге са овлаштеним </a:t>
            </a:r>
            <a:r>
              <a:rPr lang="sr-Cyrl-BA" sz="2000" dirty="0" err="1"/>
              <a:t>поизвођачем</a:t>
            </a:r>
            <a:r>
              <a:rPr lang="sr-Cyrl-BA" sz="2000" dirty="0"/>
              <a:t> сјемена и Министарства. 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Подстицајна средства до 10.000 КМ по уговору.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31. август.</a:t>
            </a:r>
          </a:p>
          <a:p>
            <a:pPr algn="just">
              <a:spcAft>
                <a:spcPts val="1200"/>
              </a:spcAft>
            </a:pPr>
            <a:endParaRPr lang="sr-Cyrl-BA" sz="20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96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6" y="4422086"/>
            <a:ext cx="8474704" cy="85905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Системске и остале мјере подршке</a:t>
            </a:r>
            <a:endParaRPr lang="en-US" dirty="0"/>
          </a:p>
        </p:txBody>
      </p:sp>
      <p:pic>
        <p:nvPicPr>
          <p:cNvPr id="6" name="Picture 2" descr="CDN media">
            <a:extLst>
              <a:ext uri="{FF2B5EF4-FFF2-40B4-BE49-F238E27FC236}">
                <a16:creationId xmlns:a16="http://schemas.microsoft.com/office/drawing/2014/main" xmlns="" id="{02F8FB8A-58E6-40DC-93EC-C4347ED8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0435" y="2629162"/>
            <a:ext cx="1792924" cy="1792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EAA3C55-F88D-4AC2-BA23-20B8A6D24DD3}"/>
              </a:ext>
            </a:extLst>
          </p:cNvPr>
          <p:cNvSpPr txBox="1">
            <a:spLocks/>
          </p:cNvSpPr>
          <p:nvPr/>
        </p:nvSpPr>
        <p:spPr>
          <a:xfrm>
            <a:off x="840746" y="2194822"/>
            <a:ext cx="8107141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Министарство пољопривреде, шумарства и водопривреде</a:t>
            </a:r>
          </a:p>
          <a:p>
            <a:pPr>
              <a:spcAft>
                <a:spcPts val="600"/>
              </a:spcAft>
            </a:pPr>
            <a:r>
              <a:rPr lang="ru-RU" dirty="0"/>
              <a:t>Ресор за пружане стручних услуга у пољопривреди</a:t>
            </a:r>
          </a:p>
        </p:txBody>
      </p:sp>
    </p:spTree>
    <p:extLst>
      <p:ext uri="{BB962C8B-B14F-4D97-AF65-F5344CB8AC3E}">
        <p14:creationId xmlns:p14="http://schemas.microsoft.com/office/powerpoint/2010/main" xmlns="" val="197854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255728"/>
          </a:xfrm>
        </p:spPr>
        <p:txBody>
          <a:bodyPr/>
          <a:lstStyle/>
          <a:p>
            <a:r>
              <a:rPr lang="sr-Cyrl-BA" sz="2800" dirty="0"/>
              <a:t>Члан 82.</a:t>
            </a:r>
            <a:br>
              <a:rPr lang="sr-Cyrl-BA" sz="2800" dirty="0"/>
            </a:br>
            <a:r>
              <a:rPr lang="sr-Cyrl-BA" sz="2800" dirty="0"/>
              <a:t>Право на средства за суфинансирање премије осигурања примарне пољопривредне производње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2760389"/>
            <a:ext cx="11010900" cy="459207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полиса осигурања</a:t>
            </a:r>
          </a:p>
          <a:p>
            <a:pPr marL="457200" algn="just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доказ о извршеној уплати осигурања.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Подстицајна средства исплаћују се у износу до 60% од износа осигурања.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30. септембар.</a:t>
            </a:r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84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089529"/>
          </a:xfrm>
        </p:spPr>
        <p:txBody>
          <a:bodyPr/>
          <a:lstStyle/>
          <a:p>
            <a:r>
              <a:rPr lang="sr-Cyrl-BA" sz="2400" dirty="0"/>
              <a:t>Члан 83.</a:t>
            </a:r>
            <a:br>
              <a:rPr lang="sr-Cyrl-BA" sz="2400" dirty="0"/>
            </a:br>
            <a:r>
              <a:rPr lang="sr-Cyrl-BA" sz="2400" dirty="0"/>
              <a:t>Право на подстицајна средства за финансирање анализе контроле плодности пољопривредног земљишта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960289"/>
            <a:ext cx="11010900" cy="459207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Уз захтјев се прилаже документација: 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уговор између Министарства и овлашћене институције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листу корисника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копија извјештаја о резултатима анализе</a:t>
            </a:r>
          </a:p>
          <a:p>
            <a:pPr marL="457200" algn="just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sr-Cyrl-BA" sz="2000" dirty="0"/>
              <a:t>фактура са фискалним рачуном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Висина надокнаде за извршену анализу износи 100 КМ по анализи.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15. децембар.</a:t>
            </a:r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3049"/>
            <a:ext cx="9430657" cy="1255728"/>
          </a:xfrm>
        </p:spPr>
        <p:txBody>
          <a:bodyPr/>
          <a:lstStyle/>
          <a:p>
            <a:r>
              <a:rPr lang="sr-Cyrl-BA" sz="2800"/>
              <a:t>Члан 92.</a:t>
            </a:r>
            <a:r>
              <a:rPr lang="sr-Cyrl-BA" sz="2800" dirty="0"/>
              <a:t/>
            </a:r>
            <a:br>
              <a:rPr lang="sr-Cyrl-BA" sz="2800" dirty="0"/>
            </a:br>
            <a:r>
              <a:rPr lang="sr-Cyrl-BA" sz="2800" dirty="0"/>
              <a:t>Право на подстицајна средства за ванредне потребе и помоћи </a:t>
            </a:r>
            <a:endParaRPr lang="en-US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960289"/>
            <a:ext cx="11010900" cy="459207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Право могу имати корисници подстицаја за превазилажења проблема социјалне и економске одрживости који су настали </a:t>
            </a:r>
            <a:r>
              <a:rPr lang="sr-Cyrl-BA" sz="2000" dirty="0" err="1"/>
              <a:t>усљед</a:t>
            </a:r>
            <a:r>
              <a:rPr lang="sr-Cyrl-BA" sz="2000" dirty="0"/>
              <a:t>:</a:t>
            </a:r>
          </a:p>
          <a:p>
            <a:pPr marL="5715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sr-Cyrl-BA" sz="2000" dirty="0"/>
              <a:t>проблема проузрокованих појавом ванредних околности (пожар, штета од грома, паса луталица и </a:t>
            </a:r>
            <a:r>
              <a:rPr lang="sr-Cyrl-BA" sz="2000" dirty="0" err="1"/>
              <a:t>сл</a:t>
            </a:r>
            <a:r>
              <a:rPr lang="sr-Cyrl-BA" sz="2000" dirty="0"/>
              <a:t>) – висина новчаних средстава од 30% од </a:t>
            </a:r>
            <a:r>
              <a:rPr lang="sr-Cyrl-BA" sz="2000" dirty="0" err="1"/>
              <a:t>процјењене</a:t>
            </a:r>
            <a:r>
              <a:rPr lang="sr-Cyrl-BA" sz="2000" dirty="0"/>
              <a:t> штете.</a:t>
            </a:r>
          </a:p>
          <a:p>
            <a:pPr marL="5715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sr-Cyrl-BA" sz="2000" dirty="0"/>
              <a:t>проблема проузрокованих лошим економским и економским стањем чланова пољопривредног газдинства – висина подстицајних средстава не већа од 5.000 КМ по кориснику.</a:t>
            </a:r>
          </a:p>
          <a:p>
            <a:pPr marL="5715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sr-Cyrl-BA" sz="2000" dirty="0"/>
              <a:t>проблем демографске одрживости – висина подстицајних средстава од 1.000 КМ по рођеном </a:t>
            </a:r>
            <a:r>
              <a:rPr lang="sr-Cyrl-BA" sz="2000" dirty="0" err="1"/>
              <a:t>дјетету</a:t>
            </a:r>
            <a:r>
              <a:rPr lang="sr-Cyrl-BA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31. октобар.</a:t>
            </a:r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16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936054"/>
            <a:ext cx="11214100" cy="535531"/>
          </a:xfrm>
        </p:spPr>
        <p:txBody>
          <a:bodyPr/>
          <a:lstStyle/>
          <a:p>
            <a:r>
              <a:rPr lang="sr-Cyrl-BA" dirty="0"/>
              <a:t>Општи услови за остваривање права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2678681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Носиоци породичних пољопривредних газдинстава треба да пријаве доприносе до 31.03.2024. године.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Потребно је извршити редовно годишње ажурирање података  (рок 15.05.2024. год).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Обавезно измирити обавезе накнаде за противградну заштиту.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Као предмет обрачуна новчаних подстицаја не узима се у обзир износ ПДВ-а, као ни ставке на рачунима која нису предмет подстицаја.</a:t>
            </a:r>
            <a:endParaRPr lang="en-US" sz="20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48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936054"/>
            <a:ext cx="11214100" cy="535531"/>
          </a:xfrm>
        </p:spPr>
        <p:txBody>
          <a:bodyPr/>
          <a:lstStyle/>
          <a:p>
            <a:r>
              <a:rPr lang="sr-Cyrl-BA" dirty="0"/>
              <a:t>Општи услови за остваривање права</a:t>
            </a:r>
            <a:endParaRPr lang="en-US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60606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8E6D3D-08E9-4452-AAAA-5D7E6D7CC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915"/>
          <a:stretch/>
        </p:blipFill>
        <p:spPr>
          <a:xfrm>
            <a:off x="533400" y="1881161"/>
            <a:ext cx="10039532" cy="468432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167A1061-86A7-443A-8C74-99D42C51A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6023770"/>
            <a:ext cx="8305961" cy="656430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4818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449919"/>
            <a:ext cx="11214100" cy="535531"/>
          </a:xfrm>
        </p:spPr>
        <p:txBody>
          <a:bodyPr/>
          <a:lstStyle/>
          <a:p>
            <a:r>
              <a:rPr lang="sr-Cyrl-BA" dirty="0"/>
              <a:t>Општи услови за остваривање права</a:t>
            </a:r>
            <a:endParaRPr lang="en-US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6" y="387693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09D1E7-CB93-4BD4-A00C-4B3D93E9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25167"/>
            <a:ext cx="4151454" cy="53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41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6" y="3993544"/>
            <a:ext cx="7781544" cy="859055"/>
          </a:xfrm>
        </p:spPr>
        <p:txBody>
          <a:bodyPr/>
          <a:lstStyle/>
          <a:p>
            <a:r>
              <a:rPr lang="sr-Cyrl-BA" dirty="0"/>
              <a:t>Биљна производња</a:t>
            </a:r>
            <a:endParaRPr lang="en-US" dirty="0"/>
          </a:p>
        </p:txBody>
      </p:sp>
      <p:pic>
        <p:nvPicPr>
          <p:cNvPr id="6" name="Picture 2" descr="CDN media">
            <a:extLst>
              <a:ext uri="{FF2B5EF4-FFF2-40B4-BE49-F238E27FC236}">
                <a16:creationId xmlns:a16="http://schemas.microsoft.com/office/drawing/2014/main" xmlns="" id="{02F8FB8A-58E6-40DC-93EC-C4347ED8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0435" y="2629162"/>
            <a:ext cx="1792924" cy="1792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EAA3C55-F88D-4AC2-BA23-20B8A6D24DD3}"/>
              </a:ext>
            </a:extLst>
          </p:cNvPr>
          <p:cNvSpPr txBox="1">
            <a:spLocks/>
          </p:cNvSpPr>
          <p:nvPr/>
        </p:nvSpPr>
        <p:spPr>
          <a:xfrm>
            <a:off x="840746" y="2194822"/>
            <a:ext cx="8107141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Министарство пољопривреде, шумарства и водопривреде</a:t>
            </a:r>
          </a:p>
          <a:p>
            <a:pPr>
              <a:spcAft>
                <a:spcPts val="600"/>
              </a:spcAft>
            </a:pPr>
            <a:r>
              <a:rPr lang="ru-RU" dirty="0"/>
              <a:t>Ресор за пружање стручних услуга у пољопривреди</a:t>
            </a:r>
          </a:p>
        </p:txBody>
      </p:sp>
    </p:spTree>
    <p:extLst>
      <p:ext uri="{BB962C8B-B14F-4D97-AF65-F5344CB8AC3E}">
        <p14:creationId xmlns:p14="http://schemas.microsoft.com/office/powerpoint/2010/main" xmlns="" val="284203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11214100" cy="867930"/>
          </a:xfrm>
        </p:spPr>
        <p:txBody>
          <a:bodyPr/>
          <a:lstStyle/>
          <a:p>
            <a:r>
              <a:rPr lang="sr-Cyrl-BA" sz="2800" dirty="0"/>
              <a:t>Члан 25.</a:t>
            </a:r>
            <a:br>
              <a:rPr lang="sr-Cyrl-BA" sz="2800" dirty="0"/>
            </a:br>
            <a:r>
              <a:rPr lang="sr-Cyrl-BA" sz="2800" dirty="0"/>
              <a:t>Премија за произведено и продато воће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58728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1377117"/>
              </p:ext>
            </p:extLst>
          </p:nvPr>
        </p:nvGraphicFramePr>
        <p:xfrm>
          <a:off x="488950" y="1873620"/>
          <a:ext cx="1096644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483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3655483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3655483">
                  <a:extLst>
                    <a:ext uri="{9D8B030D-6E8A-4147-A177-3AD203B41FA5}">
                      <a16:colId xmlns:a16="http://schemas.microsoft.com/office/drawing/2014/main" xmlns="" val="209074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Воћна врста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Минимална површина </a:t>
                      </a:r>
                      <a:r>
                        <a:rPr lang="en-US" dirty="0"/>
                        <a:t>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Минимални принос</a:t>
                      </a:r>
                      <a:r>
                        <a:rPr lang="en-US" dirty="0"/>
                        <a:t> (kg</a:t>
                      </a:r>
                      <a:r>
                        <a:rPr lang="sr-Cyrl-BA" dirty="0"/>
                        <a:t>/</a:t>
                      </a:r>
                      <a:r>
                        <a:rPr lang="en-US" dirty="0"/>
                        <a:t>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Јабучасте и коштичаве врсте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10.000 јабука </a:t>
                      </a:r>
                    </a:p>
                    <a:p>
                      <a:pPr algn="ctr"/>
                      <a:r>
                        <a:rPr lang="sr-Cyrl-BA" dirty="0"/>
                        <a:t>5.000 остало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Јагодасте и бобичасте врсте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1.000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891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Грожђе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835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Маслина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3.000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502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 err="1"/>
                        <a:t>Језграсте</a:t>
                      </a:r>
                      <a:r>
                        <a:rPr lang="sr-Cyrl-BA" dirty="0"/>
                        <a:t> врсте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1.000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7855406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587278"/>
            <a:ext cx="8305961" cy="2584799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Право на премију остварују посредством прерађивача, организатора производње и организатора откупа регистрованог на територији РС.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Висина премије до 0,20 КМ/</a:t>
            </a:r>
            <a:r>
              <a:rPr lang="en-US" sz="2000" dirty="0"/>
              <a:t>kg</a:t>
            </a:r>
            <a:r>
              <a:rPr lang="sr-Cyrl-BA" sz="2000" dirty="0"/>
              <a:t>, осим за малину до 0,40 КМ/</a:t>
            </a:r>
            <a:r>
              <a:rPr lang="en-US" sz="2000" dirty="0"/>
              <a:t>kg</a:t>
            </a:r>
            <a:r>
              <a:rPr lang="sr-Cyrl-BA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30. новембар.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8754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11214100" cy="867930"/>
          </a:xfrm>
        </p:spPr>
        <p:txBody>
          <a:bodyPr/>
          <a:lstStyle/>
          <a:p>
            <a:r>
              <a:rPr lang="sr-Cyrl-BA" sz="2800" dirty="0"/>
              <a:t>Члан 26.</a:t>
            </a:r>
            <a:br>
              <a:rPr lang="sr-Cyrl-BA" sz="2800" dirty="0"/>
            </a:br>
            <a:r>
              <a:rPr lang="sr-Cyrl-BA" sz="2800" dirty="0"/>
              <a:t>Премија за произведено и продато поврће и гљиве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6196015"/>
              </p:ext>
            </p:extLst>
          </p:nvPr>
        </p:nvGraphicFramePr>
        <p:xfrm>
          <a:off x="488950" y="1873620"/>
          <a:ext cx="109664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483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3655483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  <a:gridCol w="3655483">
                  <a:extLst>
                    <a:ext uri="{9D8B030D-6E8A-4147-A177-3AD203B41FA5}">
                      <a16:colId xmlns:a16="http://schemas.microsoft.com/office/drawing/2014/main" xmlns="" val="209074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Врста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Минимална површина </a:t>
                      </a:r>
                      <a:r>
                        <a:rPr lang="en-US" dirty="0"/>
                        <a:t>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Минимални принос</a:t>
                      </a:r>
                      <a:r>
                        <a:rPr lang="en-US" dirty="0"/>
                        <a:t> (kg</a:t>
                      </a:r>
                      <a:r>
                        <a:rPr lang="sr-Cyrl-BA" dirty="0"/>
                        <a:t>/</a:t>
                      </a:r>
                      <a:r>
                        <a:rPr lang="en-US" dirty="0"/>
                        <a:t>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Поврће у затвореном простору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1.500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Поврће на отвореном простору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0,1  краставац </a:t>
                      </a:r>
                      <a:r>
                        <a:rPr lang="sr-Cyrl-BA" dirty="0" err="1"/>
                        <a:t>корнишон</a:t>
                      </a:r>
                      <a:endParaRPr lang="sr-Cyrl-BA" dirty="0"/>
                    </a:p>
                    <a:p>
                      <a:pPr algn="ctr"/>
                      <a:r>
                        <a:rPr lang="sr-Cyrl-BA" dirty="0"/>
                        <a:t>0,5 остало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1.000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891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Гљиве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30.000 </a:t>
                      </a:r>
                      <a:r>
                        <a:rPr lang="en-US" dirty="0"/>
                        <a:t>kg</a:t>
                      </a:r>
                      <a:r>
                        <a:rPr lang="sr-Cyrl-BA" dirty="0"/>
                        <a:t>/годишње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8357653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025847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Право на премију остварују посредством прерађивача, организатора производње и организатора откупа регистрованог на територији РС.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Висина премије до 0,20 КМ/</a:t>
            </a:r>
            <a:r>
              <a:rPr lang="en-US" sz="2000" dirty="0"/>
              <a:t>kg</a:t>
            </a:r>
            <a:r>
              <a:rPr lang="sr-Cyrl-BA" sz="2000" dirty="0"/>
              <a:t> за све врсте поврћа, осим бијелог лука за који износи до 1 КМ/</a:t>
            </a:r>
            <a:r>
              <a:rPr lang="en-US" sz="2000" dirty="0"/>
              <a:t>kg</a:t>
            </a:r>
            <a:r>
              <a:rPr lang="sr-Cyrl-BA" sz="2000" dirty="0"/>
              <a:t> и гљива за који износи 0,70 КМ/</a:t>
            </a:r>
            <a:r>
              <a:rPr lang="en-US" sz="2000" dirty="0"/>
              <a:t>kg</a:t>
            </a:r>
            <a:r>
              <a:rPr lang="sr-Cyrl-BA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30. новембар.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178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06063"/>
            <a:ext cx="11214100" cy="867930"/>
          </a:xfrm>
        </p:spPr>
        <p:txBody>
          <a:bodyPr/>
          <a:lstStyle/>
          <a:p>
            <a:r>
              <a:rPr lang="sr-Cyrl-BA" sz="2800" dirty="0"/>
              <a:t>Члан 28.</a:t>
            </a:r>
            <a:br>
              <a:rPr lang="sr-Cyrl-BA" sz="2800" dirty="0"/>
            </a:br>
            <a:r>
              <a:rPr lang="sr-Cyrl-BA" sz="2800" dirty="0"/>
              <a:t>Подстицај за заснивање нових засада воћа</a:t>
            </a:r>
            <a:endParaRPr lang="en-US" sz="2800" dirty="0"/>
          </a:p>
        </p:txBody>
      </p:sp>
      <p:pic>
        <p:nvPicPr>
          <p:cNvPr id="5" name="Picture 2" descr="CDN media">
            <a:extLst>
              <a:ext uri="{FF2B5EF4-FFF2-40B4-BE49-F238E27FC236}">
                <a16:creationId xmlns:a16="http://schemas.microsoft.com/office/drawing/2014/main" xmlns="" id="{1A37C910-D677-4668-9EFE-16852E9B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885" y="442271"/>
            <a:ext cx="1195514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B6EFBAF-8D97-4BE2-98AE-E44633C9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120580"/>
              </p:ext>
            </p:extLst>
          </p:nvPr>
        </p:nvGraphicFramePr>
        <p:xfrm>
          <a:off x="488950" y="1802058"/>
          <a:ext cx="83059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80">
                  <a:extLst>
                    <a:ext uri="{9D8B030D-6E8A-4147-A177-3AD203B41FA5}">
                      <a16:colId xmlns:a16="http://schemas.microsoft.com/office/drawing/2014/main" xmlns="" val="894817556"/>
                    </a:ext>
                  </a:extLst>
                </a:gridCol>
                <a:gridCol w="4152980">
                  <a:extLst>
                    <a:ext uri="{9D8B030D-6E8A-4147-A177-3AD203B41FA5}">
                      <a16:colId xmlns:a16="http://schemas.microsoft.com/office/drawing/2014/main" xmlns="" val="3974112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Воћна врста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садница (ком/</a:t>
                      </a:r>
                      <a:r>
                        <a:rPr lang="en-US" dirty="0"/>
                        <a:t>ha</a:t>
                      </a:r>
                      <a:r>
                        <a:rPr lang="sr-Cyrl-BA" dirty="0"/>
                        <a:t>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573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Јабука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6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Крушка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2.000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336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Шљива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1.200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891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Дуња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1.200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8357653"/>
                  </a:ext>
                </a:extLst>
              </a:tr>
            </a:tbl>
          </a:graphicData>
        </a:graphic>
      </p:graphicFrame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8A5920D-B8E8-4C11-8596-4A5BE0476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4025847"/>
            <a:ext cx="8305961" cy="4093243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r-Cyrl-BA" sz="2000" dirty="0"/>
              <a:t>Минимална површина засада 1 </a:t>
            </a:r>
            <a:r>
              <a:rPr lang="en-US" sz="2000" dirty="0"/>
              <a:t>ha.</a:t>
            </a:r>
            <a:endParaRPr lang="sr-Cyrl-BA" sz="2000" dirty="0"/>
          </a:p>
          <a:p>
            <a:pPr algn="just">
              <a:spcAft>
                <a:spcPts val="1200"/>
              </a:spcAft>
            </a:pPr>
            <a:r>
              <a:rPr lang="sr-Cyrl-BA" sz="2000" dirty="0"/>
              <a:t>Право на подстицај се остварује за садњу у јесен 2024.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Подстицајна средства: до 5 КМ (са ПДВ-ом) за једногодишње разгранате саднице наведених врста, односно до 6 КМ (са ПДВ-ом) за двогодишње „</a:t>
            </a:r>
            <a:r>
              <a:rPr lang="sr-Cyrl-BA" sz="2000" dirty="0" err="1"/>
              <a:t>книп</a:t>
            </a:r>
            <a:r>
              <a:rPr lang="sr-Cyrl-BA" sz="2000" dirty="0"/>
              <a:t>“ саднице.</a:t>
            </a:r>
          </a:p>
          <a:p>
            <a:pPr algn="just">
              <a:spcAft>
                <a:spcPts val="1200"/>
              </a:spcAft>
            </a:pPr>
            <a:r>
              <a:rPr lang="sr-Cyrl-BA" sz="2000" dirty="0"/>
              <a:t>Рок 31. јул.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3331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1306</Words>
  <Application>Microsoft Office PowerPoint</Application>
  <PresentationFormat>Custom</PresentationFormat>
  <Paragraphs>234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ПРАВИЛНИК О УСЛОВИМА И НАЧИНУ ОСТВАРИВАЊА НОВЧАНИХ ПОДСТИЦАЈА ЗА РАЗВОЈ ПОЉОПРИВРЕДЕ И СЕЛА ЗА 2024. ГОДИНУ</vt:lpstr>
      <vt:lpstr>Право на подстицај</vt:lpstr>
      <vt:lpstr>Општи услови за остваривање права</vt:lpstr>
      <vt:lpstr>Општи услови за остваривање права</vt:lpstr>
      <vt:lpstr>Општи услови за остваривање права</vt:lpstr>
      <vt:lpstr>Биљна производња</vt:lpstr>
      <vt:lpstr>Члан 25. Премија за произведено и продато воће</vt:lpstr>
      <vt:lpstr>Члан 26. Премија за произведено и продато поврће и гљиве</vt:lpstr>
      <vt:lpstr>Члан 28. Подстицај за заснивање нових засада воћа</vt:lpstr>
      <vt:lpstr>Члан 29. Подстицај за производњу меркантилне пшенице</vt:lpstr>
      <vt:lpstr>Члан 30. Подстицај за производњу уљане репице</vt:lpstr>
      <vt:lpstr>Члан 31. Подстицај за производњу меркантилне без ГМО соје и сунцокрета</vt:lpstr>
      <vt:lpstr>Члан 32. Подстицајна средства за регресирање дизел- горива</vt:lpstr>
      <vt:lpstr>Члан 33. Подстицај за произведену и продату хељду, ароматично и љековито биље</vt:lpstr>
      <vt:lpstr>Члан 34. Премија за производњу дувана у листу</vt:lpstr>
      <vt:lpstr>Члан 35. Премија за органску биљну производњу и производњу у периоду конверзије</vt:lpstr>
      <vt:lpstr>Подршка руралном развоју</vt:lpstr>
      <vt:lpstr>Члан 41. Подршка самозапошљавању инжењера пољопривреде, инжењера прехрамбене технологије и др ветеринарске медицине</vt:lpstr>
      <vt:lpstr>Члан 42. Подстицајна средства за развој пословних активности удружења жена у руралном подручју</vt:lpstr>
      <vt:lpstr>Члан 43. Подстицајна средства за подршку економском оснаживању жена у руралном подручју</vt:lpstr>
      <vt:lpstr>Члан 44. Подстицајна средства за развој пословних активности регистрованих пољопривредних задруга у руралном подручју</vt:lpstr>
      <vt:lpstr>Члан 45. Подстицајна средства за откуп пољопривредних производа</vt:lpstr>
      <vt:lpstr>Члан 57. Подстицајна средства за мелиоративне мјере обогаћивања флористичког састава травних површина</vt:lpstr>
      <vt:lpstr>Системске и остале мјере подршке</vt:lpstr>
      <vt:lpstr>Члан 82. Право на средства за суфинансирање премије осигурања примарне пољопривредне производње</vt:lpstr>
      <vt:lpstr>Члан 83. Право на подстицајна средства за финансирање анализе контроле плодности пољопривредног земљишта</vt:lpstr>
      <vt:lpstr>Члан 92. Право на подстицајна средства за ванредне потребе и помоћи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2024-02-18T17:26:27Z</dcterms:created>
  <dcterms:modified xsi:type="dcterms:W3CDTF">2024-04-09T11:48:26Z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